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8" r:id="rId19"/>
    <p:sldId id="279" r:id="rId20"/>
    <p:sldId id="277" r:id="rId21"/>
    <p:sldId id="280" r:id="rId22"/>
    <p:sldId id="282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7" r:id="rId35"/>
    <p:sldId id="301" r:id="rId36"/>
    <p:sldId id="300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9DC7-9B55-4CE9-AEAC-4733258F346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B226-E322-4E69-AD65-A3380AEE5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B226-E322-4E69-AD65-A3380AEE51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7543-3DB4-4AF0-AE3D-B53AA7FD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7082-B7D7-4DF6-ADE9-CF3F71A9E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D24E-2B80-4533-A1B9-5274DF5D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68279306_1293205059_16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865840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857628"/>
            <a:ext cx="6715140" cy="2614618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МАРИНА </a:t>
            </a:r>
            <a:br>
              <a:rPr lang="ru-RU" sz="8800" dirty="0" smtClean="0">
                <a:latin typeface="Monotype Corsiva" pitchFamily="66" charset="0"/>
              </a:rPr>
            </a:br>
            <a:r>
              <a:rPr lang="ru-RU" sz="8800" dirty="0" smtClean="0">
                <a:latin typeface="Monotype Corsiva" pitchFamily="66" charset="0"/>
              </a:rPr>
              <a:t>ЦВЕТАЕВА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5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Courier New" pitchFamily="49" charset="0"/>
              </a:rPr>
              <a:t> </a:t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dirty="0" smtClean="0">
                <a:latin typeface="Courier New" pitchFamily="49" charset="0"/>
              </a:rPr>
              <a:t/>
            </a:r>
            <a:br>
              <a:rPr lang="ru-RU" dirty="0" smtClean="0">
                <a:latin typeface="Courier New" pitchFamily="49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urier New" pitchFamily="49" charset="0"/>
              </a:rPr>
              <a:t>В 1910 году была напечатана первая книга стихов «Вечерний альбом».</a:t>
            </a:r>
            <a:br>
              <a:rPr lang="ru-RU" sz="3600" dirty="0" smtClean="0">
                <a:solidFill>
                  <a:srgbClr val="002060"/>
                </a:solidFill>
                <a:latin typeface="Courier New" pitchFamily="49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urier New" pitchFamily="49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urier New" pitchFamily="49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    «Эта книга – не только милая книга девических признаний, но и книга прекрасных стихотворений»</a:t>
            </a:r>
            <a:b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                                              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Н. Гумилёв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970811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2"/>
            <a:ext cx="381000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Осмысление судьбы русской поэзии и своего места в ней закономерно приводит Цветаеву к пушкинской теме. Кроме серии очерков о Пушкине, составивших будущую книгу «Мой Пушкин», поэтесса создаёт в 1931 году цикл «Стихи к Пушкину». Сквозь весь цикл проходит идея всечеловечности пушкинского творчества, его открытости мировой культуре.</a:t>
            </a:r>
          </a:p>
          <a:p>
            <a:pPr algn="just"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2997200"/>
            <a:ext cx="6300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Недурён российский классик,           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Небо Африки – своим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Звавший,  невское - проклятым.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Пушкин – в   роли русопята?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Ох,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брадатые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авгуры! 	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Задал, задал бы вам бал	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Тот, кто царскую цензуру </a:t>
            </a:r>
          </a:p>
          <a:p>
            <a:pPr lvl="1"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с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дурой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рифмовал</a:t>
            </a:r>
          </a:p>
        </p:txBody>
      </p:sp>
      <p:pic>
        <p:nvPicPr>
          <p:cNvPr id="11271" name="Picture 7" descr="Рисунок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2500306"/>
            <a:ext cx="3361660" cy="3929090"/>
          </a:xfrm>
          <a:noFill/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42481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А. С. Пушкин и </a:t>
            </a:r>
          </a:p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man Old Style"/>
            </a:endParaRP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Марина Цветаева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17460">
            <a:off x="456503" y="840552"/>
            <a:ext cx="3064357" cy="425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52"/>
            <a:ext cx="2547942" cy="39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5537">
            <a:off x="5427326" y="1007858"/>
            <a:ext cx="3390008" cy="383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сканирование0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786050" y="3428976"/>
            <a:ext cx="2786082" cy="34290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3887787" cy="171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 её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современники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484438" y="1341438"/>
            <a:ext cx="3816350" cy="1455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 Ахматова</a:t>
            </a:r>
          </a:p>
        </p:txBody>
      </p:sp>
      <p:pic>
        <p:nvPicPr>
          <p:cNvPr id="23559" name="Picture 7" descr="Рисунок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4180697" cy="494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260350"/>
            <a:ext cx="8569325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Первое обращение Анне Ахматовой даровано 11 февраля 1915 года:</a:t>
            </a:r>
          </a:p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утренний сонный час</a:t>
            </a:r>
          </a:p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 полюбила ВАС</a:t>
            </a:r>
          </a:p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Кажется, четверть пятого, -</a:t>
            </a:r>
          </a:p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Анна Ахматова…</a:t>
            </a:r>
          </a:p>
          <a:p>
            <a:pPr algn="r">
              <a:spcBef>
                <a:spcPct val="50000"/>
              </a:spcBef>
              <a:defRPr/>
            </a:pPr>
            <a:endParaRPr lang="ru-RU" sz="2400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00563" y="4076700"/>
            <a:ext cx="464343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 стихам она относилась как к дару Божьему, явленному миру в этой женщине – прекрасной.</a:t>
            </a:r>
          </a:p>
          <a:p>
            <a:pPr algn="just">
              <a:spcBef>
                <a:spcPct val="50000"/>
              </a:spcBef>
              <a:defRPr/>
            </a:pP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7158" y="428604"/>
            <a:ext cx="4289452" cy="655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Цветаева могла понять Маяковского: несколько лет назад и сама «рвалась к смерти» - и может быть, только «Поэма Горы» и «Поэма Конца» спасли ее.</a:t>
            </a:r>
          </a:p>
          <a:p>
            <a:pPr algn="just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щемящей жалости к Маяковскому слышна жалость и к себе самой, ко всем таким:</a:t>
            </a:r>
          </a:p>
          <a:p>
            <a:pPr algn="just"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Враг ты мой родной!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Никаких любовных лодок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Новых – нету под луной.</a:t>
            </a:r>
          </a:p>
          <a:p>
            <a:pPr algn="just">
              <a:spcBef>
                <a:spcPct val="50000"/>
              </a:spcBef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5" descr="Рисунок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642918"/>
            <a:ext cx="3630612" cy="489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4464050" cy="119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Блок и Цветаева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43372" y="447014"/>
            <a:ext cx="4616476" cy="641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 Блок в жизни Цветаевой был единственным поэтом, которого она считала не как собрата по ремеслу, а божество от поэзии и которому, как божеству, поклонялась.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Цветаева называет Блока прекрасным "божьим праведником",  стараясь объяснить, насколько дорог для нее этот поэт. </a:t>
            </a:r>
          </a:p>
          <a:p>
            <a:pPr algn="just">
              <a:spcBef>
                <a:spcPct val="50000"/>
              </a:spcBef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pic>
        <p:nvPicPr>
          <p:cNvPr id="30726" name="Picture 6" descr="Рисунок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285992"/>
            <a:ext cx="3519488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1816"/>
            <a:ext cx="9143999" cy="71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6000" i="1" dirty="0" smtClean="0">
                <a:latin typeface="Sylfaen" pitchFamily="18" charset="0"/>
              </a:rPr>
              <a:t/>
            </a:r>
            <a:br>
              <a:rPr lang="ru-RU" sz="6000" i="1" dirty="0" smtClean="0">
                <a:latin typeface="Sylfaen" pitchFamily="18" charset="0"/>
              </a:rPr>
            </a:br>
            <a:r>
              <a:rPr lang="ru-RU" sz="4800" i="1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Есть такие голоса,</a:t>
            </a:r>
            <a:br>
              <a:rPr lang="ru-RU" sz="4800" i="1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4800" i="1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Что смолкаешь, им не вторя…</a:t>
            </a:r>
            <a:endParaRPr lang="ru-RU" sz="4800" i="1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канирование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71546"/>
            <a:ext cx="4348807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atin typeface="Georgia" pitchFamily="18" charset="0"/>
              </a:rPr>
              <a:t>Встреча с Сергеем Эфроном.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5" y="1428736"/>
            <a:ext cx="4643470" cy="497204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Я с вызовом ношу его кольцо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Да, в вечности жена, не на бумаге!-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Чрезмерно узкое его лицо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Подобно шпаге…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…В его лице я рыцарству верна,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Всем тем, кто жил и умирал без страху!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Такие- в роковые времена-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Courier New" pitchFamily="49" charset="0"/>
              </a:rPr>
              <a:t>Слагают стансы- и идут на плаху…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Courier New" pitchFamily="49" charset="0"/>
              </a:rPr>
              <a:t>                            М. Цветаева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26000"/>
          </a:blip>
          <a:srcRect/>
          <a:stretch>
            <a:fillRect/>
          </a:stretch>
        </p:blipFill>
        <p:spPr bwMode="auto">
          <a:xfrm>
            <a:off x="-19035" y="0"/>
            <a:ext cx="91630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 Ждут нас пыльные дороги, </a:t>
            </a:r>
            <a:b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Шалаши на час </a:t>
            </a:r>
            <a:b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И звериные берлоги</a:t>
            </a:r>
            <a:b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 И старинные чертоги...</a:t>
            </a:r>
            <a:r>
              <a:rPr lang="ru-RU" b="0" dirty="0" smtClean="0"/>
              <a:t> </a:t>
            </a:r>
            <a:endParaRPr lang="ru-RU" b="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7" y="0"/>
            <a:ext cx="9293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latin typeface="Sylfaen" pitchFamily="18" charset="0"/>
              </a:rPr>
              <a:t>Как и сама ты предсказала</a:t>
            </a:r>
          </a:p>
          <a:p>
            <a:pPr>
              <a:buNone/>
            </a:pPr>
            <a:r>
              <a:rPr lang="ru-RU" sz="4800" b="1" i="1" dirty="0" smtClean="0">
                <a:latin typeface="Sylfaen" pitchFamily="18" charset="0"/>
              </a:rPr>
              <a:t>Лучом, дошедшим до земли,</a:t>
            </a:r>
          </a:p>
          <a:p>
            <a:pPr>
              <a:buNone/>
            </a:pPr>
            <a:r>
              <a:rPr lang="ru-RU" sz="4800" b="1" i="1" dirty="0" smtClean="0">
                <a:latin typeface="Sylfaen" pitchFamily="18" charset="0"/>
              </a:rPr>
              <a:t>Когда звезды уже не стало</a:t>
            </a:r>
          </a:p>
          <a:p>
            <a:pPr>
              <a:buNone/>
            </a:pPr>
            <a:r>
              <a:rPr lang="ru-RU" sz="4800" b="1" i="1" dirty="0" smtClean="0">
                <a:latin typeface="Sylfaen" pitchFamily="18" charset="0"/>
              </a:rPr>
              <a:t>Твои стихи до нас дошли  </a:t>
            </a:r>
            <a:endParaRPr lang="ru-RU" sz="4800" b="1" i="1" dirty="0">
              <a:latin typeface="Sylfae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357166"/>
            <a:ext cx="710567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Courier New" pitchFamily="49" charset="0"/>
              </a:rPr>
              <a:t>   </a:t>
            </a:r>
            <a:r>
              <a:rPr lang="ru-RU" sz="4000" b="1" dirty="0" smtClean="0">
                <a:latin typeface="Courier New" pitchFamily="49" charset="0"/>
              </a:rPr>
              <a:t>27 января состоялось венчание Марины Цветаевой и Сергея Эфрона.</a:t>
            </a:r>
          </a:p>
          <a:p>
            <a:pPr eaLnBrk="1" hangingPunct="1">
              <a:defRPr/>
            </a:pPr>
            <a:endParaRPr lang="ru-RU" sz="40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Georgia" pitchFamily="18" charset="0"/>
              </a:rPr>
              <a:t>«Наша встреча – чудо.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Georgia" pitchFamily="18" charset="0"/>
              </a:rPr>
              <a:t> Он – мой самый родной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Georgia" pitchFamily="18" charset="0"/>
              </a:rPr>
              <a:t>                       на всю жизнь»</a:t>
            </a:r>
          </a:p>
        </p:txBody>
      </p:sp>
      <p:pic>
        <p:nvPicPr>
          <p:cNvPr id="10243" name="Picture 4" descr="Москва 1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446458" cy="443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42900"/>
            <a:ext cx="592935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489456"/>
            <a:ext cx="8429684" cy="236854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Хочу у зеркала, где муть, </a:t>
            </a:r>
            <a:b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И сон </a:t>
            </a:r>
            <a:r>
              <a:rPr lang="ru-RU" i="1" dirty="0" err="1" smtClean="0">
                <a:solidFill>
                  <a:srgbClr val="FF0000"/>
                </a:solidFill>
                <a:latin typeface="Georgia" pitchFamily="18" charset="0"/>
              </a:rPr>
              <a:t>туманищий</a:t>
            </a: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…</a:t>
            </a:r>
            <a:endParaRPr lang="ru-RU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4282" y="428604"/>
            <a:ext cx="8072462" cy="2714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rgbClr val="FFFF00"/>
                </a:solidFill>
              </a:rPr>
              <a:t>Любовь вечна, она, по мысли поэта, воедино слита с миром природы и искусства, поскольку является воплощением творческого начала бытия. Любовь не может умереть - она вечно возрождается, вдохновенно преображаясь. Даже если любящий человек уходит из земной жизни, его любовь остаётся в этом мире, чтобы, «смеясь над тленом, стихом восстать – иль  розаном расцвести!»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509" name="Picture 5" descr="Рисунок1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2500306"/>
            <a:ext cx="3929090" cy="3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187450" y="5949950"/>
            <a:ext cx="7410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Марина Цветаева и Сергей Эфрон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86610" cy="695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2866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Georgia" pitchFamily="18" charset="0"/>
              </a:rPr>
              <a:t>Вчера еще в глаза глядел,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А нынче все косится в сторону…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канирование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52"/>
            <a:ext cx="4209906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43362" cy="4929222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Бессонница меня толкнула в путь.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О, как же ты прекрасен, тусклый Кремль мой! –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ночью я целую в грудь 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–Всю круглую воюющую землю!...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538" cy="6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Под лаской плющевого пледа</a:t>
            </a:r>
            <a:b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вчерашний вызываю сон…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сканирование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570183" cy="4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x_a73351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36023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latin typeface="Georgia" pitchFamily="18" charset="0"/>
              </a:rPr>
              <a:t>М. Цветаева и эмиграция.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000108"/>
            <a:ext cx="5340359" cy="307183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latin typeface="Courier New" pitchFamily="49" charset="0"/>
              </a:rPr>
              <a:t>«Я здесь никому не нужна…Все меня выталкивают в Россию, в которую я ехать не могу. Здесь я не нужна, там я невозможна…»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608332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жизни Цветаевой отношения с Борисом Пастернаком явились уникальными, непохожими ни на какие другие. </a:t>
            </a:r>
            <a:br>
              <a:rPr lang="ru-RU" sz="27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Они не укладываются в обычные мерки. Была ли то страсть или дружба, творческая близость или эпистолярный роман? 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i="1" dirty="0"/>
          </a:p>
        </p:txBody>
      </p:sp>
      <p:pic>
        <p:nvPicPr>
          <p:cNvPr id="4" name="Picture 14" descr="DSC003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928670"/>
            <a:ext cx="3638681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2000" contrast="-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6706" y="714356"/>
            <a:ext cx="4967294" cy="257174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Русской ржи от меня поклон,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Полю, где баба застится...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Друг! Дожди за моим окном,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Беды и блажи на сердце...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1071546"/>
            <a:ext cx="3960812" cy="467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	</a:t>
            </a:r>
            <a:r>
              <a:rPr lang="ru-RU" sz="2800" b="1" i="1" dirty="0">
                <a:latin typeface="Bradley Hand ITC" pitchFamily="66" charset="0"/>
              </a:rPr>
              <a:t>Марина Цветаева — неоплатная наша вина, но и любовь наша </a:t>
            </a:r>
            <a:r>
              <a:rPr lang="ru-RU" sz="2800" b="1" i="1" dirty="0" err="1">
                <a:latin typeface="Bradley Hand ITC" pitchFamily="66" charset="0"/>
              </a:rPr>
              <a:t>навечная</a:t>
            </a:r>
            <a:r>
              <a:rPr lang="ru-RU" sz="2800" b="1" i="1" dirty="0">
                <a:latin typeface="Bradley Hand ITC" pitchFamily="66" charset="0"/>
              </a:rPr>
              <a:t>. Поэт может быть бездомным, но стихи — никогда.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b="1" i="1" dirty="0">
                <a:latin typeface="Bradley Hand ITC" pitchFamily="66" charset="0"/>
              </a:rPr>
              <a:t>	</a:t>
            </a:r>
            <a:endParaRPr lang="ru-RU" sz="2800" b="1" i="1" dirty="0" smtClean="0">
              <a:latin typeface="Bradley Hand ITC" pitchFamily="66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Bradley Hand ITC" pitchFamily="66" charset="0"/>
              </a:rPr>
              <a:t>Евгений </a:t>
            </a:r>
            <a:r>
              <a:rPr lang="ru-RU" sz="2800" b="1" i="1" dirty="0">
                <a:latin typeface="Bradley Hand ITC" pitchFamily="66" charset="0"/>
              </a:rPr>
              <a:t>Евтушенко</a:t>
            </a:r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33794" name="Picture 7" descr="сканирование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655" b="7164"/>
          <a:stretch>
            <a:fillRect/>
          </a:stretch>
        </p:blipFill>
        <p:spPr>
          <a:xfrm>
            <a:off x="323850" y="428604"/>
            <a:ext cx="467995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сканирование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4000"/>
          </a:blip>
          <a:srcRect l="5291" t="10238" r="6532" b="12154"/>
          <a:stretch>
            <a:fillRect/>
          </a:stretch>
        </p:blipFill>
        <p:spPr>
          <a:xfrm>
            <a:off x="1" y="0"/>
            <a:ext cx="9144000" cy="681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038600" cy="6000792"/>
          </a:xfrm>
        </p:spPr>
        <p:txBody>
          <a:bodyPr>
            <a:normAutofit fontScale="92500"/>
          </a:bodyPr>
          <a:lstStyle/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умрешь, народ!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 тебя хранит!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Сердцем дал – гранат,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Грудью дал – гранит.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Процветай, народ,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Твердый, как скрижаль,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Жаркий, как гранат,</a:t>
            </a:r>
          </a:p>
          <a:p>
            <a:pPr algn="ctr"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Чистый, как хрусталь.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сканирование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0"/>
            <a:ext cx="305941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сканирование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3116"/>
            <a:ext cx="5950728" cy="445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Я эту книгу поручаю ветру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И встречным журавлям.</a:t>
            </a:r>
          </a:p>
          <a:p>
            <a:pPr>
              <a:buNone/>
            </a:pPr>
            <a:r>
              <a:rPr lang="ru-RU" sz="3200" b="1" i="1" dirty="0" err="1" smtClean="0">
                <a:solidFill>
                  <a:srgbClr val="FFFF00"/>
                </a:solidFill>
              </a:rPr>
              <a:t>Давным</a:t>
            </a:r>
            <a:r>
              <a:rPr lang="ru-RU" sz="3200" b="1" i="1" dirty="0" smtClean="0">
                <a:solidFill>
                  <a:srgbClr val="FFFF00"/>
                </a:solidFill>
              </a:rPr>
              <a:t> - давно -перекричать разлуку -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Я голос сорвала.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3850955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48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latin typeface="Georgia" pitchFamily="18" charset="0"/>
              </a:rPr>
              <a:t>Возвращение на Родину.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125538"/>
            <a:ext cx="8501122" cy="5543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Даль, прирождённая,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               как боль,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Настолько родина и столь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Рок, что повсюду, через всю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Даль – всю ее с собой несу!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Даль, отдалившая мне близь,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Даль говорившая: «Вернись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                     Домой!»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Она вернулась на родину в 1939, вернулась, чтобы уйти из жизни.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572000" cy="6545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1214422"/>
            <a:ext cx="39290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Захлебываясь от тоски,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Иду одна, без всякой мысли,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И опустились и повисли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Две тоненьких моих руки.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229600" cy="5649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Марина!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Что сделать мне тебе в угоду?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Дай как-нибудь об этом весть.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В </a:t>
            </a:r>
            <a:r>
              <a:rPr lang="ru-RU" b="1" dirty="0" err="1" smtClean="0">
                <a:solidFill>
                  <a:srgbClr val="FFFF00"/>
                </a:solidFill>
                <a:latin typeface="Courier New" pitchFamily="49" charset="0"/>
              </a:rPr>
              <a:t>молчаньи</a:t>
            </a: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твоего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              ухода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Упрек невысказанный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              есть.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urier New" pitchFamily="49" charset="0"/>
              </a:rPr>
              <a:t>                Б. Пастернак</a:t>
            </a:r>
          </a:p>
        </p:txBody>
      </p:sp>
      <p:pic>
        <p:nvPicPr>
          <p:cNvPr id="16387" name="Picture 4" descr="Памятный вечер в Доме-музее 31-ого августа 2008 года,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20550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33374"/>
            <a:ext cx="8401080" cy="60960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Не приголубили, не обогрели.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Гибель твою отвратить не сумели.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  <a:latin typeface="Courier New" pitchFamily="49" charset="0"/>
              </a:rPr>
              <a:t>Неискупаемый</a:t>
            </a: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смертный грех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Так и остался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 на всех, на всех.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Господи, как ты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     была одинока.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Приноровлялась 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Courier New" pitchFamily="49" charset="0"/>
              </a:rPr>
              <a:t>     жизни жестокой!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urier New" pitchFamily="49" charset="0"/>
              </a:rPr>
              <a:t>             М. Петровых</a:t>
            </a:r>
          </a:p>
        </p:txBody>
      </p:sp>
      <p:pic>
        <p:nvPicPr>
          <p:cNvPr id="17411" name="Picture 4" descr="В Борисоглебске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928802"/>
            <a:ext cx="3500462" cy="468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708395" cy="621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428604"/>
            <a:ext cx="25003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Рябину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Рубили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Зорькою.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Рябина —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Судьбина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Горькая.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Рябина —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Седыми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Спусками...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Рябина!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Судьбина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Русская.</a:t>
            </a: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4818" name="Picture 8" descr="сканирование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14290"/>
            <a:ext cx="2678100" cy="395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4714884"/>
            <a:ext cx="8229600" cy="16938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	Марина Цветаева родилась </a:t>
            </a:r>
            <a:r>
              <a:rPr lang="ru-RU" sz="2800" dirty="0" smtClean="0"/>
              <a:t>8 октября 1892 г. в </a:t>
            </a:r>
            <a:r>
              <a:rPr lang="ru-RU" sz="2800" dirty="0"/>
              <a:t>семье известного искусствоведа и филолога, основателя Московского музея изящных искусств, профессора Ивана Владимировича Цветаева.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/>
          </a:p>
        </p:txBody>
      </p:sp>
      <p:pic>
        <p:nvPicPr>
          <p:cNvPr id="34820" name="Picture 9" descr="сканирование00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43702" y="214290"/>
            <a:ext cx="2376488" cy="402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12" descr="сканирование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0"/>
            <a:ext cx="3744912" cy="24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13" descr="сканирование0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714620"/>
            <a:ext cx="3527425" cy="18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26200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x_2a9abbd4d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038600" cy="428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7цветае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4572032" cy="352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286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42913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35782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35769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286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5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860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8900" y="3827709"/>
            <a:ext cx="447081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613132"/>
            <a:ext cx="400052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5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42913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Кто создан из камня, </a:t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Кто создан из глины…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163"/>
            <a:ext cx="91313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008" y="0"/>
            <a:ext cx="348499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748</Words>
  <PresentationFormat>Экран (4:3)</PresentationFormat>
  <Paragraphs>124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МАРИНА  ЦВЕТАЕВА</vt:lpstr>
      <vt:lpstr>Слайд 2</vt:lpstr>
      <vt:lpstr>Слайд 3</vt:lpstr>
      <vt:lpstr>Слайд 4</vt:lpstr>
      <vt:lpstr>Слайд 5</vt:lpstr>
      <vt:lpstr>Слайд 6</vt:lpstr>
      <vt:lpstr>Слайд 7</vt:lpstr>
      <vt:lpstr>Кто создан из камня,  Кто создан из глины…</vt:lpstr>
      <vt:lpstr>Слайд 9</vt:lpstr>
      <vt:lpstr>        В 1910 году была напечатана первая книга стихов «Вечерний альбом».      «Эта книга – не только милая книга девических признаний, но и книга прекрасных стихотворений»                                                       Н. Гумилёв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Есть такие голоса, Что смолкаешь, им не вторя…</vt:lpstr>
      <vt:lpstr>Встреча с Сергеем Эфроном.</vt:lpstr>
      <vt:lpstr>  Ждут нас пыльные дороги,  Шалаши на час  И звериные берлоги  И старинные чертоги... </vt:lpstr>
      <vt:lpstr>Слайд 20</vt:lpstr>
      <vt:lpstr>Хочу у зеркала, где муть,  И сон туманищий…</vt:lpstr>
      <vt:lpstr>Слайд 22</vt:lpstr>
      <vt:lpstr>Вчера еще в глаза глядел, А нынче все косится в сторону…</vt:lpstr>
      <vt:lpstr>Слайд 24</vt:lpstr>
      <vt:lpstr>Под лаской плющевого пледа вчерашний вызываю сон…</vt:lpstr>
      <vt:lpstr>М. Цветаева и эмиграция.</vt:lpstr>
      <vt:lpstr>Слайд 27</vt:lpstr>
      <vt:lpstr> В жизни Цветаевой отношения с Борисом Пастернаком явились уникальными, непохожими ни на какие другие.  Они не укладываются в обычные мерки. Была ли то страсть или дружба, творческая близость или эпистолярный роман?  </vt:lpstr>
      <vt:lpstr>Слайд 29</vt:lpstr>
      <vt:lpstr>Слайд 30</vt:lpstr>
      <vt:lpstr>Слайд 31</vt:lpstr>
      <vt:lpstr>Слайд 32</vt:lpstr>
      <vt:lpstr>Возвращение на Родину.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 ЦВЕТАЕВА</dc:title>
  <cp:lastModifiedBy>Admin</cp:lastModifiedBy>
  <cp:revision>48</cp:revision>
  <dcterms:modified xsi:type="dcterms:W3CDTF">2012-10-16T07:19:03Z</dcterms:modified>
</cp:coreProperties>
</file>